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7" r:id="rId2"/>
    <p:sldId id="258" r:id="rId3"/>
    <p:sldId id="271" r:id="rId4"/>
    <p:sldId id="272" r:id="rId5"/>
    <p:sldId id="273" r:id="rId6"/>
    <p:sldId id="275" r:id="rId7"/>
    <p:sldId id="276" r:id="rId8"/>
    <p:sldId id="277" r:id="rId9"/>
    <p:sldId id="279" r:id="rId10"/>
    <p:sldId id="278" r:id="rId11"/>
    <p:sldId id="280" r:id="rId12"/>
    <p:sldId id="281" r:id="rId13"/>
    <p:sldId id="282" r:id="rId14"/>
    <p:sldId id="260" r:id="rId15"/>
    <p:sldId id="284" r:id="rId16"/>
    <p:sldId id="283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pitchFamily="18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Rockwell" charset="0"/>
              </a:defRPr>
            </a:lvl1pPr>
          </a:lstStyle>
          <a:p>
            <a:fld id="{E29FEBFE-39D4-1447-9693-A07A0A3D4BC5}" type="datetimeFigureOut">
              <a:rPr lang="fr-FR"/>
              <a:pPr/>
              <a:t>24/05/12</a:t>
            </a:fld>
            <a:endParaRPr lang="fr-FR"/>
          </a:p>
        </p:txBody>
      </p:sp>
      <p:sp>
        <p:nvSpPr>
          <p:cNvPr id="21508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pitchFamily="18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Rockwell" charset="0"/>
              </a:defRPr>
            </a:lvl1pPr>
          </a:lstStyle>
          <a:p>
            <a:fld id="{21C6C254-0E44-234F-A6B4-BCA58E9585A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157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2575" y="228600"/>
            <a:ext cx="4235450" cy="4187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9"/>
          <p:cNvSpPr/>
          <p:nvPr/>
        </p:nvSpPr>
        <p:spPr>
          <a:xfrm>
            <a:off x="4624388" y="2378075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14"/>
          <p:cNvSpPr txBox="1"/>
          <p:nvPr/>
        </p:nvSpPr>
        <p:spPr>
          <a:xfrm>
            <a:off x="425450" y="174625"/>
            <a:ext cx="412750" cy="8318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4624388" y="228600"/>
            <a:ext cx="2057400" cy="20383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/>
            </a:lvl1pPr>
          </a:lstStyle>
          <a:p>
            <a:fld id="{8295883C-23D9-FC48-BB10-E2012FCEAC13}" type="datetime1">
              <a:rPr lang="en-US"/>
              <a:pPr/>
              <a:t>24/05/12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fr-FR"/>
              <a:t>La place de l'écrit des élèves en PFEG - Séminaire national des 14 et 15 mai 2012</a:t>
            </a:r>
          </a:p>
        </p:txBody>
      </p:sp>
    </p:spTree>
    <p:extLst>
      <p:ext uri="{BB962C8B-B14F-4D97-AF65-F5344CB8AC3E}">
        <p14:creationId xmlns:p14="http://schemas.microsoft.com/office/powerpoint/2010/main" val="30287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10550" y="282575"/>
            <a:ext cx="6413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8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6" name="Rectangle 9"/>
          <p:cNvSpPr/>
          <p:nvPr/>
        </p:nvSpPr>
        <p:spPr>
          <a:xfrm>
            <a:off x="8067675" y="282575"/>
            <a:ext cx="92075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A405EF-D95C-5940-BC8B-02155D75B5A2}" type="datetime1">
              <a:rPr lang="en-US"/>
              <a:pPr/>
              <a:t>24/05/12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La place de l'écrit des élèves en PFEG - Séminaire national des 14 et 15 mai 2012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A3DEB-EA5C-8D4B-9168-12DE387E23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51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8813" y="228600"/>
            <a:ext cx="82010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2003425" y="3111500"/>
            <a:ext cx="260350" cy="6143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8813" y="6248400"/>
            <a:ext cx="1474787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E62B172-FA95-6B45-895E-E296BFB3BBCF}" type="datetime1">
              <a:rPr lang="en-US"/>
              <a:pPr/>
              <a:t>24/05/12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400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La place de l'écrit des élèves en PFEG - Séminaire national des 14 et 15 mai 2012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fld id="{AE42BE82-CF9C-0949-94C3-AD7DF94411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37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11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37851-1376-DD43-B9C0-B94523C8F105}" type="datetime1">
              <a:rPr lang="en-US"/>
              <a:pPr/>
              <a:t>24/05/12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La place de l'écrit des élèves en PFEG - Séminaire national des 14 et 15 mai 2012</a:t>
            </a: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D34CB-E9E8-DF42-B462-FDE580535F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97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9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6" name="Rectangle 13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69259ADC-48F8-C34A-94F9-91A386D13465}" type="datetime1">
              <a:rPr lang="en-US"/>
              <a:pPr/>
              <a:t>24/05/12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La place de l'écrit des élèves en PFEG - Séminaire national des 14 et 15 mai 2012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7330E644-032F-F540-9907-060C949419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70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D47EFD-FEAA-1B4E-92C1-D279A0E81317}" type="datetime1">
              <a:rPr lang="en-US"/>
              <a:pPr/>
              <a:t>24/05/12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La place de l'écrit des élèves en PFEG - Séminaire national des 14 et 15 mai 2012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00D74-DA00-F94A-9CD8-0C5D80725F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708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E99053-C6C2-294D-BDCA-7543A6E105DA}" type="datetime1">
              <a:rPr lang="en-US"/>
              <a:pPr/>
              <a:t>24/05/12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La place de l'écrit des élèves en PFEG - Séminaire national des 14 et 15 mai 2012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C1ECC-C253-8C45-85E5-4C7F3A1247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98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TextBox 9"/>
          <p:cNvSpPr txBox="1"/>
          <p:nvPr/>
        </p:nvSpPr>
        <p:spPr>
          <a:xfrm>
            <a:off x="3989388" y="3370263"/>
            <a:ext cx="220662" cy="3698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fld id="{5BFD5680-F651-1C48-9442-A3E23BEEB299}" type="datetime1">
              <a:rPr lang="en-US"/>
              <a:pPr/>
              <a:t>24/05/12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La place de l'écrit des élèves en PFEG - Séminaire national des 14 et 15 mai 2012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23D37-C37D-A24B-8E45-96259785E4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5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595959"/>
                </a:solidFill>
                <a:latin typeface="Rockwell" charset="0"/>
              </a:defRPr>
            </a:lvl1pPr>
          </a:lstStyle>
          <a:p>
            <a:fld id="{7EB39E60-3193-794F-AEDE-D48B8C028D9C}" type="datetime1">
              <a:rPr lang="en-US"/>
              <a:pPr/>
              <a:t>24/05/12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595959"/>
                </a:solidFill>
                <a:latin typeface="Rockwell" charset="0"/>
              </a:defRPr>
            </a:lvl1pPr>
          </a:lstStyle>
          <a:p>
            <a:r>
              <a:rPr lang="fr-FR"/>
              <a:t>La place de l'écrit des élèves en PFEG - Séminaire national des 14 et 15 mai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888"/>
            <a:ext cx="5540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Rockwell" charset="0"/>
              </a:defRPr>
            </a:lvl1pPr>
          </a:lstStyle>
          <a:p>
            <a:fld id="{2783252F-408C-6D49-917C-9EDDFB46B4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18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18" charset="0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n"/>
        <a:defRPr sz="2000" kern="1200">
          <a:solidFill>
            <a:srgbClr val="595959"/>
          </a:solidFill>
          <a:latin typeface="+mn-lt"/>
          <a:ea typeface="ＭＳ Ｐゴシック" charset="0"/>
          <a:cs typeface="+mn-cs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B870B8"/>
        </a:buClr>
        <a:buSzPct val="75000"/>
        <a:buFont typeface="Wingdings" charset="0"/>
        <a:buChar char="n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n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B870B8"/>
        </a:buClr>
        <a:buSzPct val="75000"/>
        <a:buFont typeface="Wingdings" charset="0"/>
        <a:buChar char="n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n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800600" y="4624388"/>
            <a:ext cx="4038600" cy="933450"/>
          </a:xfrm>
        </p:spPr>
        <p:txBody>
          <a:bodyPr/>
          <a:lstStyle/>
          <a:p>
            <a:pPr eaLnBrk="1" hangingPunct="1"/>
            <a:r>
              <a:rPr lang="fr-FR" sz="2500">
                <a:latin typeface="Rockwell" charset="0"/>
              </a:rPr>
              <a:t>La place de l’écrit des élèves en PFEG</a:t>
            </a:r>
          </a:p>
        </p:txBody>
      </p:sp>
      <p:sp>
        <p:nvSpPr>
          <p:cNvPr id="22530" name="Subtitle 2"/>
          <p:cNvSpPr>
            <a:spLocks noGrp="1"/>
          </p:cNvSpPr>
          <p:nvPr>
            <p:ph type="subTitle" idx="1"/>
          </p:nvPr>
        </p:nvSpPr>
        <p:spPr>
          <a:xfrm>
            <a:off x="4800600" y="5562600"/>
            <a:ext cx="4038600" cy="749300"/>
          </a:xfrm>
        </p:spPr>
        <p:txBody>
          <a:bodyPr/>
          <a:lstStyle/>
          <a:p>
            <a:pPr eaLnBrk="1" hangingPunct="1"/>
            <a:r>
              <a:rPr lang="fr-FR">
                <a:solidFill>
                  <a:srgbClr val="898989"/>
                </a:solidFill>
                <a:latin typeface="Rockwell" charset="0"/>
              </a:rPr>
              <a:t>Alexandra Almimoff, Réseau CERTA et CARMaL (centre académique de ressources sur la maîtrise de la langue, Créteil).</a:t>
            </a: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-10271125" y="396875"/>
            <a:ext cx="14716125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r>
              <a:rPr lang="en-US" b="1">
                <a:solidFill>
                  <a:schemeClr val="bg1"/>
                </a:solidFill>
                <a:latin typeface="Rockwell" charset="0"/>
              </a:rPr>
              <a:t>Principes fondamentaux </a:t>
            </a:r>
            <a:br>
              <a:rPr lang="en-US" b="1">
                <a:solidFill>
                  <a:schemeClr val="bg1"/>
                </a:solidFill>
                <a:latin typeface="Rockwell" charset="0"/>
              </a:rPr>
            </a:br>
            <a:r>
              <a:rPr lang="en-US" b="1">
                <a:solidFill>
                  <a:schemeClr val="bg1"/>
                </a:solidFill>
                <a:latin typeface="Rockwell" charset="0"/>
              </a:rPr>
              <a:t>de l</a:t>
            </a:r>
            <a:r>
              <a:rPr lang="ja-JP" altLang="en-US" b="1">
                <a:solidFill>
                  <a:schemeClr val="bg1"/>
                </a:solidFill>
                <a:latin typeface="Rockwell" charset="0"/>
              </a:rPr>
              <a:t>’</a:t>
            </a:r>
            <a:r>
              <a:rPr lang="en-US" b="1">
                <a:solidFill>
                  <a:schemeClr val="bg1"/>
                </a:solidFill>
                <a:latin typeface="Rockwell" charset="0"/>
              </a:rPr>
              <a:t>économie et de la gestion</a:t>
            </a:r>
          </a:p>
          <a:p>
            <a:pPr algn="r"/>
            <a:endParaRPr lang="en-US" b="1">
              <a:solidFill>
                <a:schemeClr val="bg1"/>
              </a:solidFill>
              <a:latin typeface="Rockwell" charset="0"/>
            </a:endParaRPr>
          </a:p>
          <a:p>
            <a:pPr algn="r"/>
            <a:r>
              <a:rPr lang="en-US" b="1">
                <a:solidFill>
                  <a:schemeClr val="bg1"/>
                </a:solidFill>
                <a:latin typeface="Rockwell" charset="0"/>
              </a:rPr>
              <a:t>Séminaire National</a:t>
            </a:r>
          </a:p>
          <a:p>
            <a:pPr algn="r"/>
            <a:endParaRPr lang="en-US" b="1">
              <a:solidFill>
                <a:schemeClr val="bg1"/>
              </a:solidFill>
              <a:latin typeface="Rockwell" charset="0"/>
            </a:endParaRPr>
          </a:p>
          <a:p>
            <a:pPr algn="r"/>
            <a:r>
              <a:rPr lang="en-US" sz="1600">
                <a:solidFill>
                  <a:schemeClr val="bg1"/>
                </a:solidFill>
                <a:latin typeface="Rockwell" charset="0"/>
              </a:rPr>
              <a:t>14 et 15 mai 2012</a:t>
            </a:r>
          </a:p>
          <a:p>
            <a:pPr algn="r"/>
            <a:r>
              <a:rPr lang="en-US" sz="1600">
                <a:solidFill>
                  <a:schemeClr val="bg1"/>
                </a:solidFill>
                <a:latin typeface="Rockwell" charset="0"/>
              </a:rPr>
              <a:t>Lycée Voltaire- Paris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banaliser l’écrit en l’utilisant comme un outil de travail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banaliser l’écrit en l’utilisant comme un outil de travail</a:t>
            </a:r>
          </a:p>
          <a:p>
            <a:pPr marL="1600200" lvl="3" eaLnBrk="1" hangingPunct="1"/>
            <a:r>
              <a:rPr lang="fr-FR" sz="2800">
                <a:solidFill>
                  <a:schemeClr val="accent1"/>
                </a:solidFill>
                <a:latin typeface="Rockwell" charset="0"/>
              </a:rPr>
              <a:t> brouillons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64515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marL="742950" lvl="1" indent="-285750" eaLnBrk="1" hangingPunct="1"/>
            <a:r>
              <a:rPr lang="fr-FR" sz="2000">
                <a:latin typeface="Rockwell" charset="0"/>
              </a:rPr>
              <a:t>Exemple du scénario sur l’économie numérique</a:t>
            </a:r>
            <a:r>
              <a:rPr lang="fr-FR" sz="2400">
                <a:latin typeface="Rockwell" charset="0"/>
              </a:rPr>
              <a:t> :</a:t>
            </a:r>
          </a:p>
          <a:p>
            <a:pPr marL="1143000" lvl="2" eaLnBrk="1" hangingPunct="1">
              <a:buFont typeface="Wingdings" charset="0"/>
              <a:buNone/>
            </a:pPr>
            <a:r>
              <a:rPr lang="fr-FR" sz="1600" u="sng">
                <a:latin typeface="Rockwell" charset="0"/>
              </a:rPr>
              <a:t>Etape 2 :</a:t>
            </a:r>
          </a:p>
          <a:p>
            <a:pPr marL="1143000" lvl="2" eaLnBrk="1" hangingPunct="1"/>
            <a:r>
              <a:rPr lang="fr-FR" sz="1600">
                <a:latin typeface="Rockwell" charset="0"/>
              </a:rPr>
              <a:t>Visionnage d’une conférence sur l’économie numérique sur postes informatiques.</a:t>
            </a:r>
          </a:p>
          <a:p>
            <a:pPr marL="1143000" lvl="2" eaLnBrk="1" hangingPunct="1"/>
            <a:r>
              <a:rPr lang="fr-FR" sz="1600">
                <a:latin typeface="Rockwell" charset="0"/>
              </a:rPr>
              <a:t>Exemple de questions de « guidage » : </a:t>
            </a:r>
          </a:p>
          <a:p>
            <a:pPr marL="1600200" lvl="3" eaLnBrk="1" hangingPunct="1"/>
            <a:r>
              <a:rPr lang="fr-FR" sz="1600">
                <a:latin typeface="Rockwell" charset="0"/>
              </a:rPr>
              <a:t>Qui est Benjamin Bayart ?</a:t>
            </a:r>
          </a:p>
          <a:p>
            <a:pPr marL="1600200" lvl="3" eaLnBrk="1" hangingPunct="1"/>
            <a:r>
              <a:rPr lang="fr-FR" sz="1600">
                <a:latin typeface="Rockwell" charset="0"/>
              </a:rPr>
              <a:t>Résumez ses propos.</a:t>
            </a:r>
          </a:p>
          <a:p>
            <a:pPr marL="1600200" lvl="3" eaLnBrk="1" hangingPunct="1"/>
            <a:r>
              <a:rPr lang="fr-FR" sz="1600">
                <a:latin typeface="Rockwell" charset="0"/>
              </a:rPr>
              <a:t>En quoi Monsieur X a-t-il su saisir les opportunités de l’économie numérique 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banaliser l’écrit en l’utilisant comme un outil de travail</a:t>
            </a:r>
          </a:p>
          <a:p>
            <a:pPr marL="1600200" lvl="3" eaLnBrk="1" hangingPunct="1"/>
            <a:r>
              <a:rPr lang="fr-FR" sz="2800">
                <a:solidFill>
                  <a:schemeClr val="accent1"/>
                </a:solidFill>
                <a:latin typeface="Rockwell" charset="0"/>
              </a:rPr>
              <a:t> écrit intermédiaire réflexif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3888" y="484188"/>
            <a:ext cx="5405437" cy="5883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8563" y="842963"/>
            <a:ext cx="6745287" cy="517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de l’écriture pour soi à l’écrit de synthèse</a:t>
            </a:r>
          </a:p>
          <a:p>
            <a:pPr marL="1600200" lvl="3" eaLnBrk="1" hangingPunct="1">
              <a:buFont typeface="Wingdings" charset="0"/>
              <a:buNone/>
            </a:pPr>
            <a:endParaRPr lang="fr-FR" sz="2800">
              <a:solidFill>
                <a:schemeClr val="accent1"/>
              </a:solidFill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89091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de l’écriture pour soi à l’écrit de synthèse</a:t>
            </a:r>
          </a:p>
          <a:p>
            <a:pPr marL="1600200" lvl="3" eaLnBrk="1" hangingPunct="1"/>
            <a:r>
              <a:rPr lang="fr-FR" sz="2800">
                <a:solidFill>
                  <a:schemeClr val="accent1"/>
                </a:solidFill>
                <a:latin typeface="Rockwell" charset="0"/>
              </a:rPr>
              <a:t> outil pour penser</a:t>
            </a:r>
          </a:p>
          <a:p>
            <a:pPr marL="1600200" lvl="3" eaLnBrk="1" hangingPunct="1">
              <a:buFont typeface="Wingdings" charset="0"/>
              <a:buNone/>
            </a:pPr>
            <a:endParaRPr lang="fr-FR" sz="2800">
              <a:solidFill>
                <a:schemeClr val="accent1"/>
              </a:solidFill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363" y="957263"/>
            <a:ext cx="7659687" cy="494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PFEG - TH2 - 0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38" y="574675"/>
            <a:ext cx="7804150" cy="572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23554" name="Rectangle 5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parler d’écrit dans un enseignement où l’usage des TICE est encouragé 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de l’écriture pour soi à l’écrit de synthèse</a:t>
            </a:r>
          </a:p>
          <a:p>
            <a:pPr marL="1600200" lvl="3" eaLnBrk="1" hangingPunct="1"/>
            <a:r>
              <a:rPr lang="fr-FR" sz="2800">
                <a:solidFill>
                  <a:schemeClr val="accent1"/>
                </a:solidFill>
                <a:latin typeface="Rockwell" charset="0"/>
              </a:rPr>
              <a:t> écrit collectif</a:t>
            </a:r>
          </a:p>
          <a:p>
            <a:pPr marL="1600200" lvl="3" eaLnBrk="1" hangingPunct="1">
              <a:buFont typeface="Wingdings" charset="0"/>
              <a:buNone/>
            </a:pPr>
            <a:endParaRPr lang="fr-FR" sz="2800">
              <a:solidFill>
                <a:schemeClr val="accent1"/>
              </a:solidFill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675" y="320675"/>
            <a:ext cx="4641850" cy="613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94211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l’écrit final pour un public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95235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l’écrit final pour un public</a:t>
            </a:r>
          </a:p>
          <a:p>
            <a:pPr marL="1600200" lvl="3" eaLnBrk="1" hangingPunct="1"/>
            <a:r>
              <a:rPr lang="fr-FR" sz="2800">
                <a:solidFill>
                  <a:schemeClr val="accent1"/>
                </a:solidFill>
                <a:latin typeface="Rockwell" charset="0"/>
              </a:rPr>
              <a:t> valorisation du scripteur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96259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marL="381000" indent="-381000"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marL="800100" lvl="1" indent="-342900" eaLnBrk="1" hangingPunct="1"/>
            <a:r>
              <a:rPr lang="fr-FR" sz="2000">
                <a:latin typeface="Rockwell" charset="0"/>
              </a:rPr>
              <a:t>Exemple du scénario sur l’économie numérique</a:t>
            </a:r>
            <a:r>
              <a:rPr lang="fr-FR" sz="2400">
                <a:latin typeface="Rockwell" charset="0"/>
              </a:rPr>
              <a:t> :</a:t>
            </a:r>
          </a:p>
          <a:p>
            <a:pPr marL="1257300" lvl="2" indent="-342900" eaLnBrk="1" hangingPunct="1">
              <a:buFont typeface="Wingdings" charset="0"/>
              <a:buNone/>
            </a:pPr>
            <a:r>
              <a:rPr lang="fr-FR" sz="1600" u="sng">
                <a:latin typeface="Rockwell" charset="0"/>
              </a:rPr>
              <a:t>Etape 5 :</a:t>
            </a:r>
          </a:p>
          <a:p>
            <a:pPr marL="1257300" lvl="2" indent="-342900" eaLnBrk="1" hangingPunct="1"/>
            <a:r>
              <a:rPr lang="fr-FR" sz="1600">
                <a:latin typeface="Rockwell" charset="0"/>
              </a:rPr>
              <a:t>Production d’un diaporama, support de présentation orale.</a:t>
            </a:r>
          </a:p>
          <a:p>
            <a:pPr marL="1257300" lvl="2" indent="-342900" eaLnBrk="1" hangingPunct="1"/>
            <a:r>
              <a:rPr lang="fr-FR" sz="1600">
                <a:latin typeface="Rockwell" charset="0"/>
              </a:rPr>
              <a:t>Question : </a:t>
            </a:r>
          </a:p>
          <a:p>
            <a:pPr marL="1257300" lvl="2" indent="-342900" algn="just" eaLnBrk="1" hangingPunct="1">
              <a:buFont typeface="Wingdings" charset="0"/>
              <a:buNone/>
            </a:pPr>
            <a:r>
              <a:rPr lang="fr-FR" sz="1600">
                <a:latin typeface="Rockwell" charset="0"/>
              </a:rPr>
              <a:t>	Après une lecture du document 6, et en vous appuyant notamment sur les acquis du thème « Comment l’entreprise se lance-t-elle sur un nouveau marché ? », proposez, en équipe, un diaporama présentant votre projet d’entreprise, vos produits, les prix envisagés et leur justification, vos objectifs, les moyens qu’il faudra mobiliser pour les atteindre, 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l’écrit final pour un public</a:t>
            </a:r>
          </a:p>
          <a:p>
            <a:pPr marL="1600200" lvl="3" eaLnBrk="1" hangingPunct="1"/>
            <a:r>
              <a:rPr lang="fr-FR" sz="2800">
                <a:solidFill>
                  <a:schemeClr val="accent1"/>
                </a:solidFill>
                <a:latin typeface="Rockwell" charset="0"/>
              </a:rPr>
              <a:t> vecteur de partage d’informations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4763" y="639763"/>
            <a:ext cx="6592887" cy="557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type="body" idx="4294967295"/>
          </p:nvPr>
        </p:nvSpPr>
        <p:spPr>
          <a:xfrm>
            <a:off x="498475" y="1136650"/>
            <a:ext cx="7556500" cy="5526088"/>
          </a:xfrm>
          <a:solidFill>
            <a:schemeClr val="bg2"/>
          </a:solidFill>
        </p:spPr>
        <p:txBody>
          <a:bodyPr/>
          <a:lstStyle/>
          <a:p>
            <a:pPr marL="381000" indent="-381000" eaLnBrk="1" hangingPunct="1"/>
            <a:r>
              <a:rPr lang="fr-FR">
                <a:latin typeface="Rockwell" charset="0"/>
              </a:rPr>
              <a:t>Trace écrite comme support d’évaluation</a:t>
            </a:r>
          </a:p>
          <a:p>
            <a:pPr marL="800100" lvl="1" indent="-342900" eaLnBrk="1" hangingPunct="1"/>
            <a:r>
              <a:rPr lang="fr-FR" sz="2000">
                <a:latin typeface="Rockwell" charset="0"/>
              </a:rPr>
              <a:t>Exemple du scénario sur l’économie numérique</a:t>
            </a:r>
            <a:r>
              <a:rPr lang="fr-FR" sz="2400">
                <a:latin typeface="Rockwell" charset="0"/>
              </a:rPr>
              <a:t> :</a:t>
            </a:r>
          </a:p>
          <a:p>
            <a:pPr marL="1257300" lvl="2" indent="-342900" eaLnBrk="1" hangingPunct="1">
              <a:buFont typeface="Wingdings" charset="0"/>
              <a:buNone/>
            </a:pPr>
            <a:r>
              <a:rPr lang="fr-FR" sz="1600" u="sng">
                <a:latin typeface="Rockwell" charset="0"/>
              </a:rPr>
              <a:t>Etape 5 :</a:t>
            </a:r>
          </a:p>
          <a:p>
            <a:pPr marL="1257300" lvl="2" indent="-342900" eaLnBrk="1" hangingPunct="1"/>
            <a:r>
              <a:rPr lang="fr-FR" sz="1600">
                <a:latin typeface="Rockwell" charset="0"/>
              </a:rPr>
              <a:t>Production d’un écrit argumentatif.</a:t>
            </a:r>
          </a:p>
          <a:p>
            <a:pPr marL="1257300" lvl="2" indent="-342900" eaLnBrk="1" hangingPunct="1"/>
            <a:r>
              <a:rPr lang="fr-FR" sz="1600">
                <a:latin typeface="Rockwell" charset="0"/>
              </a:rPr>
              <a:t>Critères d’évaluation : </a:t>
            </a:r>
          </a:p>
          <a:p>
            <a:pPr marL="1714500" lvl="3" indent="-342900">
              <a:spcBef>
                <a:spcPct val="0"/>
              </a:spcBef>
            </a:pPr>
            <a:r>
              <a:rPr lang="fr-CA" sz="1400" b="1">
                <a:latin typeface="Rockwell" charset="0"/>
              </a:rPr>
              <a:t>FOND</a:t>
            </a:r>
          </a:p>
          <a:p>
            <a:pPr marL="2171700" lvl="4" indent="-342900">
              <a:spcBef>
                <a:spcPct val="0"/>
              </a:spcBef>
            </a:pPr>
            <a:r>
              <a:rPr lang="fr-CA" sz="1400" b="1">
                <a:latin typeface="Rockwell" charset="0"/>
              </a:rPr>
              <a:t>Introduction</a:t>
            </a:r>
          </a:p>
          <a:p>
            <a:pPr marL="2171700" lvl="4" indent="-342900">
              <a:spcBef>
                <a:spcPct val="0"/>
              </a:spcBef>
              <a:buFont typeface="Wingdings" charset="0"/>
              <a:buNone/>
            </a:pPr>
            <a:r>
              <a:rPr lang="fr-CA" sz="1400">
                <a:latin typeface="Rockwell" charset="0"/>
              </a:rPr>
              <a:t>	L'article comporte-t-il une bonne accroche ? L'introduction permet-elle de comprendre la problématique économique ?	</a:t>
            </a:r>
          </a:p>
          <a:p>
            <a:pPr marL="2171700" lvl="4" indent="-342900">
              <a:spcBef>
                <a:spcPct val="0"/>
              </a:spcBef>
            </a:pPr>
            <a:r>
              <a:rPr lang="fr-CA" sz="1400" b="1">
                <a:latin typeface="Rockwell" charset="0"/>
              </a:rPr>
              <a:t>Développement : présence des idées clés, par exemple :</a:t>
            </a:r>
          </a:p>
          <a:p>
            <a:pPr marL="2171700" lvl="4" indent="-342900">
              <a:spcBef>
                <a:spcPct val="0"/>
              </a:spcBef>
              <a:buFont typeface="Wingdings" charset="0"/>
              <a:buNone/>
            </a:pPr>
            <a:r>
              <a:rPr lang="fr-CA" sz="1400">
                <a:latin typeface="Rockwell" charset="0"/>
              </a:rPr>
              <a:t>	Droit d’auteur, Libre circulation de la connaissance, Rétribution de l’auteur, Paternité de l’œuvre</a:t>
            </a:r>
          </a:p>
          <a:p>
            <a:pPr marL="2171700" lvl="4" indent="-342900">
              <a:spcBef>
                <a:spcPct val="0"/>
              </a:spcBef>
              <a:buFont typeface="Wingdings" charset="0"/>
              <a:buNone/>
            </a:pPr>
            <a:r>
              <a:rPr lang="fr-CA" sz="1400">
                <a:latin typeface="Rockwell" charset="0"/>
              </a:rPr>
              <a:t>	Droits de suite, de repentir, ...</a:t>
            </a:r>
          </a:p>
          <a:p>
            <a:pPr marL="2171700" lvl="4" indent="-342900">
              <a:spcBef>
                <a:spcPct val="0"/>
              </a:spcBef>
            </a:pPr>
            <a:r>
              <a:rPr lang="fr-CA" sz="1400" b="1">
                <a:latin typeface="Rockwell" charset="0"/>
              </a:rPr>
              <a:t>Conclusion</a:t>
            </a:r>
          </a:p>
          <a:p>
            <a:pPr marL="2171700" lvl="4" indent="-342900">
              <a:spcBef>
                <a:spcPct val="0"/>
              </a:spcBef>
              <a:buFont typeface="Wingdings" charset="0"/>
              <a:buNone/>
            </a:pPr>
            <a:r>
              <a:rPr lang="fr-CA" sz="1400">
                <a:latin typeface="Rockwell" charset="0"/>
              </a:rPr>
              <a:t>	L'article présente-t-il une conclusion ? Pertinence de la conclusion</a:t>
            </a:r>
          </a:p>
          <a:p>
            <a:pPr marL="1714500" lvl="3" indent="-342900">
              <a:spcBef>
                <a:spcPct val="0"/>
              </a:spcBef>
            </a:pPr>
            <a:r>
              <a:rPr lang="fr-CA" sz="1400" b="1">
                <a:latin typeface="Rockwell" charset="0"/>
              </a:rPr>
              <a:t>FORME</a:t>
            </a:r>
          </a:p>
          <a:p>
            <a:pPr marL="1714500" lvl="3" indent="-342900">
              <a:spcBef>
                <a:spcPct val="0"/>
              </a:spcBef>
              <a:buFont typeface="Wingdings" charset="0"/>
              <a:buNone/>
            </a:pPr>
            <a:r>
              <a:rPr lang="fr-CA" sz="1400">
                <a:latin typeface="Rockwell" charset="0"/>
              </a:rPr>
              <a:t>	Effort de présentation, Illustrations pertinentes, Expression correcte, Orthographe</a:t>
            </a:r>
          </a:p>
          <a:p>
            <a:pPr marL="1714500" lvl="3" indent="-342900">
              <a:spcBef>
                <a:spcPct val="0"/>
              </a:spcBef>
            </a:pPr>
            <a:r>
              <a:rPr lang="fr-CA" sz="1400" b="1">
                <a:latin typeface="Rockwell" charset="0"/>
              </a:rPr>
              <a:t>RESPECT DES CONSIGNES</a:t>
            </a:r>
          </a:p>
          <a:p>
            <a:pPr marL="1714500" lvl="3" indent="-342900">
              <a:spcBef>
                <a:spcPct val="0"/>
              </a:spcBef>
              <a:buFont typeface="Wingdings" charset="0"/>
              <a:buNone/>
            </a:pPr>
            <a:r>
              <a:rPr lang="fr-CA" sz="1400">
                <a:latin typeface="Rockwell" charset="0"/>
              </a:rPr>
              <a:t>	Longueur de l'article (1 page), Absence de paraphrase, Réinvestissement des notions clés </a:t>
            </a:r>
            <a:endParaRPr lang="fr-FR" sz="1400"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>
              <a:buFont typeface="Wingdings" charset="0"/>
              <a:buNone/>
            </a:pPr>
            <a:endParaRPr lang="fr-FR">
              <a:latin typeface="Rockwell" charset="0"/>
            </a:endParaRP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Trace écrite en PFEG = </a:t>
            </a:r>
          </a:p>
          <a:p>
            <a:pPr algn="just" eaLnBrk="1" hangingPunct="1">
              <a:buFont typeface="Wingdings" charset="0"/>
              <a:buNone/>
            </a:pPr>
            <a:r>
              <a:rPr lang="fr-FR" sz="3200">
                <a:solidFill>
                  <a:schemeClr val="accent1"/>
                </a:solidFill>
                <a:latin typeface="Rockwell" charset="0"/>
              </a:rPr>
              <a:t>	outil du cheminement intellectuel dans le cadre de la démarche de découverte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parler d’écrit dans un enseignement où l’usage des TICE est encouragé ?</a:t>
            </a:r>
          </a:p>
          <a:p>
            <a:pPr marL="1143000" lvl="2" eaLnBrk="1" hangingPunct="1"/>
            <a:r>
              <a:rPr lang="fr-FR">
                <a:latin typeface="Rockwell" charset="0"/>
              </a:rPr>
              <a:t>Ecrit numérique / écrit papier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parler d’écrit dans un enseignement où l’usage des TICE est encouragé ?</a:t>
            </a:r>
          </a:p>
          <a:p>
            <a:pPr marL="1143000" lvl="2" eaLnBrk="1" hangingPunct="1"/>
            <a:r>
              <a:rPr lang="fr-FR">
                <a:latin typeface="Rockwell" charset="0"/>
              </a:rPr>
              <a:t>Ecrit numérique / écrit papier</a:t>
            </a:r>
          </a:p>
          <a:p>
            <a:pPr marL="1143000" lvl="2" eaLnBrk="1" hangingPunct="1"/>
            <a:r>
              <a:rPr lang="fr-FR">
                <a:latin typeface="Rockwell" charset="0"/>
              </a:rPr>
              <a:t>« Occasion pédagogique à saisir »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parler d’écrit dans un enseignement où l’usage des TICE est encouragé ?</a:t>
            </a:r>
          </a:p>
          <a:p>
            <a:pPr marL="1143000" lvl="2" eaLnBrk="1" hangingPunct="1"/>
            <a:r>
              <a:rPr lang="fr-FR">
                <a:latin typeface="Rockwell" charset="0"/>
              </a:rPr>
              <a:t>Ecrit numérique / écrit papier</a:t>
            </a:r>
          </a:p>
          <a:p>
            <a:pPr marL="1143000" lvl="2" eaLnBrk="1" hangingPunct="1"/>
            <a:r>
              <a:rPr lang="fr-FR">
                <a:latin typeface="Rockwell" charset="0"/>
              </a:rPr>
              <a:t>« Occasion pédagogique à saisir »</a:t>
            </a:r>
          </a:p>
          <a:p>
            <a:pPr marL="1143000" lvl="2" eaLnBrk="1" hangingPunct="1"/>
            <a:r>
              <a:rPr lang="fr-FR" sz="2800">
                <a:solidFill>
                  <a:schemeClr val="accent1"/>
                </a:solidFill>
                <a:latin typeface="Rockwell" charset="0"/>
              </a:rPr>
              <a:t>Importance de la trace écrite en PFEG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</a:t>
            </a:r>
            <a:r>
              <a:rPr lang="fr-FR" sz="2800">
                <a:solidFill>
                  <a:schemeClr val="accent1"/>
                </a:solidFill>
                <a:latin typeface="Rockwell" charset="0"/>
              </a:rPr>
              <a:t>compétences de maîtrise de la langue toujours présentes dans l’enseignement</a:t>
            </a:r>
            <a:endParaRPr lang="fr-FR" sz="2800">
              <a:latin typeface="Rockwell" charset="0"/>
            </a:endParaRPr>
          </a:p>
          <a:p>
            <a:pPr marL="1143000" lvl="2" eaLnBrk="1" hangingPunct="1"/>
            <a:endParaRPr lang="fr-FR" sz="2800">
              <a:solidFill>
                <a:schemeClr val="accent1"/>
              </a:solidFill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1800">
                <a:latin typeface="Rockwell" charset="0"/>
              </a:rPr>
              <a:t>Pourquoi l’importance de la trace écrite en PFEG ?</a:t>
            </a:r>
          </a:p>
          <a:p>
            <a:pPr marL="742950" lvl="1" indent="-285750" eaLnBrk="1" hangingPunct="1">
              <a:lnSpc>
                <a:spcPct val="80000"/>
              </a:lnSpc>
            </a:pPr>
            <a:r>
              <a:rPr lang="fr-FR" sz="2000">
                <a:latin typeface="Rockwell" charset="0"/>
              </a:rPr>
              <a:t>Exemple du scénario sur l’économie numérique :</a:t>
            </a:r>
          </a:p>
          <a:p>
            <a:pPr marL="1143000" lvl="2" eaLnBrk="1" hangingPunct="1">
              <a:lnSpc>
                <a:spcPct val="80000"/>
              </a:lnSpc>
              <a:buFont typeface="Wingdings" charset="0"/>
              <a:buNone/>
            </a:pPr>
            <a:r>
              <a:rPr lang="fr-FR" sz="1600" u="sng">
                <a:latin typeface="Rockwell" charset="0"/>
              </a:rPr>
              <a:t>Objectifs de compétence :</a:t>
            </a:r>
            <a:endParaRPr lang="fr-FR" sz="1600">
              <a:latin typeface="Rockwell" charset="0"/>
            </a:endParaRPr>
          </a:p>
          <a:p>
            <a:pPr marL="1143000" lvl="2" eaLnBrk="1" hangingPunct="1">
              <a:lnSpc>
                <a:spcPct val="80000"/>
              </a:lnSpc>
            </a:pPr>
            <a:r>
              <a:rPr lang="fr-FR" sz="1600">
                <a:latin typeface="Rockwell" charset="0"/>
              </a:rPr>
              <a:t>prélever des informations dans un document vidéo ;</a:t>
            </a:r>
          </a:p>
          <a:p>
            <a:pPr marL="1143000" lvl="2" eaLnBrk="1" hangingPunct="1">
              <a:lnSpc>
                <a:spcPct val="80000"/>
              </a:lnSpc>
            </a:pPr>
            <a:r>
              <a:rPr lang="fr-FR" sz="1600">
                <a:latin typeface="Rockwell" charset="0"/>
              </a:rPr>
              <a:t>restituer à l’oral des informations (formuler, écouter, confronter) ;</a:t>
            </a:r>
          </a:p>
          <a:p>
            <a:pPr marL="1143000" lvl="2" eaLnBrk="1" hangingPunct="1">
              <a:lnSpc>
                <a:spcPct val="80000"/>
              </a:lnSpc>
            </a:pPr>
            <a:r>
              <a:rPr lang="fr-FR" sz="1600">
                <a:latin typeface="Rockwell" charset="0"/>
              </a:rPr>
              <a:t>rechercher des informations (recherche documentaire papier, numérique) ;</a:t>
            </a:r>
          </a:p>
          <a:p>
            <a:pPr marL="1143000" lvl="2" eaLnBrk="1" hangingPunct="1">
              <a:lnSpc>
                <a:spcPct val="80000"/>
              </a:lnSpc>
            </a:pPr>
            <a:r>
              <a:rPr lang="fr-FR" sz="1600">
                <a:latin typeface="Rockwell" charset="0"/>
              </a:rPr>
              <a:t>restituer par écrit des informations (reformuler par écrit sans recopier) ;</a:t>
            </a:r>
          </a:p>
          <a:p>
            <a:pPr marL="1143000" lvl="2" eaLnBrk="1" hangingPunct="1">
              <a:lnSpc>
                <a:spcPct val="80000"/>
              </a:lnSpc>
            </a:pPr>
            <a:r>
              <a:rPr lang="fr-FR" sz="1600">
                <a:latin typeface="Rockwell" charset="0"/>
              </a:rPr>
              <a:t>débattre (argumenter à l’oral) ;</a:t>
            </a:r>
          </a:p>
          <a:p>
            <a:pPr marL="1143000" lvl="2" eaLnBrk="1" hangingPunct="1">
              <a:lnSpc>
                <a:spcPct val="80000"/>
              </a:lnSpc>
            </a:pPr>
            <a:r>
              <a:rPr lang="fr-FR" sz="1600">
                <a:latin typeface="Rockwell" charset="0"/>
              </a:rPr>
              <a:t>prendre des notes (formuler à l’écrit une compréhension orale) ;</a:t>
            </a:r>
          </a:p>
          <a:p>
            <a:pPr marL="1143000" lvl="2" eaLnBrk="1" hangingPunct="1">
              <a:lnSpc>
                <a:spcPct val="80000"/>
              </a:lnSpc>
            </a:pPr>
            <a:r>
              <a:rPr lang="fr-FR" sz="1600">
                <a:latin typeface="Rockwell" charset="0"/>
              </a:rPr>
              <a:t>structurer une note écrite (argumenter, organiser une rédaction) ;</a:t>
            </a:r>
          </a:p>
          <a:p>
            <a:pPr marL="1143000" lvl="2" eaLnBrk="1" hangingPunct="1">
              <a:lnSpc>
                <a:spcPct val="80000"/>
              </a:lnSpc>
            </a:pPr>
            <a:r>
              <a:rPr lang="fr-FR" sz="1600">
                <a:latin typeface="Rockwell" charset="0"/>
              </a:rPr>
              <a:t>exposer des arguments à l’oral ;</a:t>
            </a:r>
          </a:p>
          <a:p>
            <a:pPr marL="1143000" lvl="2" eaLnBrk="1" hangingPunct="1">
              <a:lnSpc>
                <a:spcPct val="80000"/>
              </a:lnSpc>
            </a:pPr>
            <a:r>
              <a:rPr lang="fr-FR" sz="1600">
                <a:latin typeface="Rockwell" charset="0"/>
              </a:rPr>
              <a:t>synthétiser un propos (par des écrits courts sur un support diaporama).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eaLnBrk="1" hangingPunct="1"/>
            <a:r>
              <a:rPr lang="fr-FR" sz="3200">
                <a:solidFill>
                  <a:schemeClr val="accent1"/>
                </a:solidFill>
                <a:latin typeface="Rockwell" charset="0"/>
              </a:rPr>
              <a:t> </a:t>
            </a:r>
            <a:r>
              <a:rPr lang="fr-FR" sz="2800">
                <a:solidFill>
                  <a:schemeClr val="accent1"/>
                </a:solidFill>
                <a:latin typeface="Rockwell" charset="0"/>
              </a:rPr>
              <a:t>le poids et la difficulté de la prise de notes en Seconde</a:t>
            </a:r>
            <a:endParaRPr lang="fr-FR" sz="2800">
              <a:latin typeface="Rockwell" charset="0"/>
            </a:endParaRPr>
          </a:p>
          <a:p>
            <a:pPr marL="1143000" lvl="2" eaLnBrk="1" hangingPunct="1"/>
            <a:endParaRPr lang="fr-FR" sz="2800">
              <a:solidFill>
                <a:schemeClr val="accent1"/>
              </a:solidFill>
              <a:latin typeface="Rockwel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FR" sz="3200">
                <a:latin typeface="Rockwell" charset="0"/>
              </a:rPr>
              <a:t>La place des écrits des élèves en PFEG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type="body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fr-FR">
                <a:latin typeface="Rockwell" charset="0"/>
              </a:rPr>
              <a:t>Pourquoi l’importance de la trace écrite en PFEG ?</a:t>
            </a:r>
          </a:p>
          <a:p>
            <a:pPr marL="742950" lvl="1" indent="-285750" eaLnBrk="1" hangingPunct="1"/>
            <a:r>
              <a:rPr lang="fr-FR" sz="2000">
                <a:latin typeface="Rockwell" charset="0"/>
              </a:rPr>
              <a:t>Exemple du scénario sur l’économie numérique :</a:t>
            </a:r>
          </a:p>
          <a:p>
            <a:pPr marL="1143000" lvl="2" eaLnBrk="1" hangingPunct="1">
              <a:buFont typeface="Wingdings" charset="0"/>
              <a:buNone/>
            </a:pPr>
            <a:r>
              <a:rPr lang="fr-FR" sz="1600" u="sng">
                <a:latin typeface="Rockwell" charset="0"/>
              </a:rPr>
              <a:t>Etape 4:</a:t>
            </a:r>
          </a:p>
          <a:p>
            <a:pPr marL="1143000" lvl="2" eaLnBrk="1" hangingPunct="1"/>
            <a:r>
              <a:rPr lang="fr-FR" sz="1600">
                <a:latin typeface="Rockwell" charset="0"/>
              </a:rPr>
              <a:t>Situation de cours en découverte dialoguée avec des questions / réponses.</a:t>
            </a:r>
          </a:p>
          <a:p>
            <a:pPr marL="1143000" lvl="2" eaLnBrk="1" hangingPunct="1"/>
            <a:r>
              <a:rPr lang="fr-FR" sz="1600">
                <a:latin typeface="Rockwell" charset="0"/>
              </a:rPr>
              <a:t>Exemple : </a:t>
            </a:r>
          </a:p>
          <a:p>
            <a:pPr marL="1600200" lvl="3" eaLnBrk="1" hangingPunct="1"/>
            <a:r>
              <a:rPr lang="fr-FR" sz="1600">
                <a:latin typeface="Rockwell" charset="0"/>
              </a:rPr>
              <a:t>Question : Est-il possible d’écouter de la musique gratuitement sur Internet ?</a:t>
            </a:r>
          </a:p>
          <a:p>
            <a:pPr marL="1600200" lvl="3" eaLnBrk="1" hangingPunct="1"/>
            <a:r>
              <a:rPr lang="fr-FR" sz="1600">
                <a:latin typeface="Rockwell" charset="0"/>
              </a:rPr>
              <a:t>Réponse : Les élèves peuvent proposer des réponses diverses. Quelques exemples tirés de l’annexe 2 peuvent au besoin leur être proposés pour des recherches complémentaires en termes de fonctionnalités : Deezer, Spotify, MusicMe, Jamendo, Groveshark, Radionomy, Youtube, etc.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136</TotalTime>
  <Words>649</Words>
  <Application>Microsoft Macintosh PowerPoint</Application>
  <PresentationFormat>On-screen Show (4:3)</PresentationFormat>
  <Paragraphs>120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Rockwell</vt:lpstr>
      <vt:lpstr>Wingdings</vt:lpstr>
      <vt:lpstr>Calibri</vt:lpstr>
      <vt:lpstr>Advantage</vt:lpstr>
      <vt:lpstr>La place de l’écrit des élèves en PFEG</vt:lpstr>
      <vt:lpstr>La place des écrits des élèves en PFEG</vt:lpstr>
      <vt:lpstr>La place des écrits des élèves en PFEG</vt:lpstr>
      <vt:lpstr>La place des écrits des élèves en PFEG</vt:lpstr>
      <vt:lpstr>La place des écrits des élèves en PFEG</vt:lpstr>
      <vt:lpstr>La place des écrits des élèves en PFEG</vt:lpstr>
      <vt:lpstr>La place des écrits des élèves en PFEG</vt:lpstr>
      <vt:lpstr>La place des écrits des élèves en PFEG</vt:lpstr>
      <vt:lpstr>La place des écrits des élèves en PFEG</vt:lpstr>
      <vt:lpstr>La place des écrits des élèves en PFEG</vt:lpstr>
      <vt:lpstr>La place des écrits des élèves en PFEG</vt:lpstr>
      <vt:lpstr>La place des écrits des élèves en PFEG</vt:lpstr>
      <vt:lpstr>La place des écrits des élèves en PFEG</vt:lpstr>
      <vt:lpstr>PowerPoint Presentation</vt:lpstr>
      <vt:lpstr>PowerPoint Presentation</vt:lpstr>
      <vt:lpstr>La place des écrits des élèves en PFEG</vt:lpstr>
      <vt:lpstr>La place des écrits des élèves en PFEG</vt:lpstr>
      <vt:lpstr>PowerPoint Presentation</vt:lpstr>
      <vt:lpstr>PowerPoint Presentation</vt:lpstr>
      <vt:lpstr>La place des écrits des élèves en PFEG</vt:lpstr>
      <vt:lpstr>PowerPoint Presentation</vt:lpstr>
      <vt:lpstr>La place des écrits des élèves en PFEG</vt:lpstr>
      <vt:lpstr>La place des écrits des élèves en PFEG</vt:lpstr>
      <vt:lpstr>La place des écrits des élèves en PFEG</vt:lpstr>
      <vt:lpstr>La place des écrits des élèves en PFEG</vt:lpstr>
      <vt:lpstr>PowerPoint Presentation</vt:lpstr>
      <vt:lpstr>La place des écrits des élèves en PFEG</vt:lpstr>
      <vt:lpstr>La place des écrits des élèves en PFEG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Quels sont les enjeux de l’économie numérique ?</dc:title>
  <dc:creator>Jc Maison DUFLANC</dc:creator>
  <cp:lastModifiedBy>Jc Maison DUFLANC</cp:lastModifiedBy>
  <cp:revision>16</cp:revision>
  <dcterms:created xsi:type="dcterms:W3CDTF">2012-05-11T08:31:16Z</dcterms:created>
  <dcterms:modified xsi:type="dcterms:W3CDTF">2012-05-24T14:48:17Z</dcterms:modified>
</cp:coreProperties>
</file>